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72" r:id="rId5"/>
    <p:sldId id="265" r:id="rId6"/>
    <p:sldId id="273" r:id="rId7"/>
    <p:sldId id="274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66" r:id="rId16"/>
    <p:sldId id="261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2" r:id="rId26"/>
    <p:sldId id="293" r:id="rId27"/>
    <p:sldId id="294" r:id="rId28"/>
    <p:sldId id="295" r:id="rId29"/>
    <p:sldId id="296" r:id="rId30"/>
    <p:sldId id="291" r:id="rId31"/>
    <p:sldId id="297" r:id="rId32"/>
    <p:sldId id="298" r:id="rId33"/>
    <p:sldId id="299" r:id="rId34"/>
    <p:sldId id="300" r:id="rId35"/>
    <p:sldId id="301" r:id="rId36"/>
    <p:sldId id="30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5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4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50103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5330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25600" y="1524000"/>
            <a:ext cx="47244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3200" y="1524000"/>
            <a:ext cx="47244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6989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676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5799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B8604182-39FE-4AA9-8231-8AB4CA659534}" type="datetimeFigureOut">
              <a:rPr lang="en-AU" smtClean="0"/>
              <a:t>8/07/2024</a:t>
            </a:fld>
            <a:endParaRPr lang="en-AU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5408BF6E-DA94-48E3-AFC4-DFB84098AB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7701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946400" y="381000"/>
            <a:ext cx="8026400" cy="685800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AU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22400" y="1371600"/>
            <a:ext cx="98552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AU" altLang="en-US" dirty="0"/>
          </a:p>
        </p:txBody>
      </p:sp>
      <p:pic>
        <p:nvPicPr>
          <p:cNvPr id="1028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2000" y="442912"/>
            <a:ext cx="1589077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9" name="Line 9"/>
          <p:cNvSpPr>
            <a:spLocks noChangeShapeType="1"/>
          </p:cNvSpPr>
          <p:nvPr/>
        </p:nvSpPr>
        <p:spPr bwMode="auto">
          <a:xfrm>
            <a:off x="2516718" y="722313"/>
            <a:ext cx="8756649" cy="11112"/>
          </a:xfrm>
          <a:prstGeom prst="line">
            <a:avLst/>
          </a:prstGeom>
          <a:noFill/>
          <a:ln w="158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 sz="2400"/>
          </a:p>
        </p:txBody>
      </p:sp>
      <p:sp>
        <p:nvSpPr>
          <p:cNvPr id="1030" name="Line 10"/>
          <p:cNvSpPr>
            <a:spLocks noChangeShapeType="1"/>
          </p:cNvSpPr>
          <p:nvPr/>
        </p:nvSpPr>
        <p:spPr bwMode="auto">
          <a:xfrm rot="5400000" flipV="1">
            <a:off x="-1980142" y="3829050"/>
            <a:ext cx="5416550" cy="0"/>
          </a:xfrm>
          <a:prstGeom prst="line">
            <a:avLst/>
          </a:prstGeom>
          <a:noFill/>
          <a:ln w="158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1751801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 Narrow Bold"/>
          <a:ea typeface="Arial Narrow"/>
          <a:cs typeface="Arial Narrow Bold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 Narrow Bold" charset="0"/>
          <a:ea typeface="Arial Narrow" pitchFamily="34" charset="0"/>
          <a:cs typeface="Arial Narrow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 Narrow Bold" charset="0"/>
          <a:ea typeface="Arial Narrow" pitchFamily="34" charset="0"/>
          <a:cs typeface="Arial Narrow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 Narrow Bold" charset="0"/>
          <a:ea typeface="Arial Narrow" pitchFamily="34" charset="0"/>
          <a:cs typeface="Arial Narrow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 Narrow Bold" charset="0"/>
          <a:ea typeface="Arial Narrow" pitchFamily="34" charset="0"/>
          <a:cs typeface="Arial Narrow Bold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Narrow" pitchFamily="-65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Narrow" pitchFamily="-65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Narrow" pitchFamily="-65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Narrow" pitchFamily="-65" charset="0"/>
        </a:defRPr>
      </a:lvl9pPr>
    </p:titleStyle>
    <p:bodyStyle>
      <a:lvl1pPr marL="250825" indent="-250825" algn="l" rtl="0" eaLnBrk="1" fontAlgn="base" hangingPunct="1">
        <a:spcBef>
          <a:spcPts val="675"/>
        </a:spcBef>
        <a:spcAft>
          <a:spcPct val="0"/>
        </a:spcAft>
        <a:buClr>
          <a:srgbClr val="FF0000"/>
        </a:buClr>
        <a:buChar char="•"/>
        <a:defRPr sz="2800">
          <a:solidFill>
            <a:schemeClr val="tx1"/>
          </a:solidFill>
          <a:latin typeface="+mn-lt"/>
          <a:ea typeface="Arial Narrow"/>
          <a:cs typeface="Arial Narrow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Char char="–"/>
        <a:defRPr sz="2400">
          <a:solidFill>
            <a:schemeClr val="tx1"/>
          </a:solidFill>
          <a:latin typeface="+mn-lt"/>
          <a:ea typeface="Arial Narrow"/>
          <a:cs typeface="Arial Narrow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Char char="+"/>
        <a:defRPr sz="2000">
          <a:solidFill>
            <a:schemeClr val="tx1"/>
          </a:solidFill>
          <a:latin typeface="+mn-lt"/>
          <a:ea typeface="Arial Narrow"/>
          <a:cs typeface="Arial Narrow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Char char="&gt;"/>
        <a:defRPr sz="2000">
          <a:solidFill>
            <a:schemeClr val="tx1"/>
          </a:solidFill>
          <a:latin typeface="+mn-lt"/>
          <a:ea typeface="Arial Narrow"/>
          <a:cs typeface="Arial Narrow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Char char="»"/>
        <a:defRPr sz="2000">
          <a:solidFill>
            <a:schemeClr val="tx1"/>
          </a:solidFill>
          <a:latin typeface="+mn-lt"/>
          <a:ea typeface="Arial Narrow"/>
          <a:cs typeface="Arial Narrow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09A4E-6577-1C5F-061C-0B3B6054C2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DOT HRS – Detector Mount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D8512D-5706-48DF-2EE6-EA662A41DF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9879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E94C4-8B57-D3C0-1DCE-826BE727C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ANSYS Model -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042E8-31F5-17C4-1AE8-D86DE82AD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Surface-surface radiation between cryostat, window, detector</a:t>
            </a:r>
          </a:p>
          <a:p>
            <a:r>
              <a:rPr lang="en-AU" dirty="0"/>
              <a:t>Open enclosure, ambient temp = 256 K (shield temp)</a:t>
            </a:r>
          </a:p>
          <a:p>
            <a:r>
              <a:rPr lang="en-AU" dirty="0"/>
              <a:t>Walls and window use shells</a:t>
            </a:r>
          </a:p>
          <a:p>
            <a:r>
              <a:rPr lang="en-AU" dirty="0"/>
              <a:t>Detector uses volume elements</a:t>
            </a:r>
          </a:p>
          <a:p>
            <a:r>
              <a:rPr lang="en-AU" dirty="0"/>
              <a:t>Detector shield not modelled</a:t>
            </a:r>
          </a:p>
          <a:p>
            <a:r>
              <a:rPr lang="en-AU" dirty="0"/>
              <a:t>Small features and holes removed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E072E2-1574-F292-5F26-59772FC68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0" y="2601157"/>
            <a:ext cx="4684537" cy="349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491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46155-D91B-D905-5198-11457D1E7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Boundary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22D13-D67E-4D7D-E065-562F671F3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Walls &amp; window: 300K</a:t>
            </a:r>
          </a:p>
          <a:p>
            <a:pPr lvl="1"/>
            <a:r>
              <a:rPr lang="en-AU" dirty="0"/>
              <a:t>Window emissivity: 1</a:t>
            </a:r>
          </a:p>
          <a:p>
            <a:pPr lvl="1"/>
            <a:r>
              <a:rPr lang="en-AU" dirty="0"/>
              <a:t>Cryostat: 0.05 (shiny, polished)</a:t>
            </a:r>
          </a:p>
          <a:p>
            <a:r>
              <a:rPr lang="en-AU" dirty="0"/>
              <a:t>Detector shield</a:t>
            </a:r>
          </a:p>
          <a:p>
            <a:pPr lvl="1"/>
            <a:r>
              <a:rPr lang="en-AU" dirty="0"/>
              <a:t>Modelled as “to ambient” radiation boundary @ 256 K</a:t>
            </a:r>
          </a:p>
          <a:p>
            <a:r>
              <a:rPr lang="en-AU" dirty="0"/>
              <a:t>Detector and backplane</a:t>
            </a:r>
          </a:p>
          <a:p>
            <a:pPr lvl="1"/>
            <a:r>
              <a:rPr lang="en-AU" dirty="0"/>
              <a:t>Detector emissivity 1 (blackened)</a:t>
            </a:r>
          </a:p>
          <a:p>
            <a:pPr lvl="1"/>
            <a:r>
              <a:rPr lang="en-AU" dirty="0"/>
              <a:t>150 K cold strap applied</a:t>
            </a:r>
          </a:p>
          <a:p>
            <a:pPr lvl="1"/>
            <a:r>
              <a:rPr lang="en-AU" dirty="0"/>
              <a:t>G10 mounts ignored (perfect insulators)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68090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44EFC-E7FD-2291-8FE9-77A5262D9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Mesh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7FE28B-BE6A-FAB8-1783-3275B805C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840" y="1722268"/>
            <a:ext cx="5793363" cy="50070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9711BB-074E-5D6D-A759-57D4EFDBC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2122" y="1564307"/>
            <a:ext cx="3006108" cy="27307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467EE6-5C3B-2872-6FC2-D5E2C079A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2122" y="4356390"/>
            <a:ext cx="3328201" cy="237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760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78CC-9B43-86C1-180E-3620D9FB6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Surface-Surface Radiation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C47AC7-1297-655E-71DB-D022F8AAF5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55248" y="1481235"/>
            <a:ext cx="6296442" cy="454300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8A0DFC-8D7B-CF92-C5D2-9A86AD2858F1}"/>
              </a:ext>
            </a:extLst>
          </p:cNvPr>
          <p:cNvSpPr txBox="1">
            <a:spLocks/>
          </p:cNvSpPr>
          <p:nvPr/>
        </p:nvSpPr>
        <p:spPr bwMode="auto">
          <a:xfrm>
            <a:off x="1422400" y="1371600"/>
            <a:ext cx="3771037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0825" indent="-250825" algn="l" rtl="0" eaLnBrk="1" fontAlgn="base" hangingPunct="1">
              <a:spcBef>
                <a:spcPts val="675"/>
              </a:spcBef>
              <a:spcAft>
                <a:spcPct val="0"/>
              </a:spcAft>
              <a:buClr>
                <a:srgbClr val="FF0000"/>
              </a:buClr>
              <a:buChar char="•"/>
              <a:defRPr sz="2800">
                <a:solidFill>
                  <a:schemeClr val="tx1"/>
                </a:solidFill>
                <a:latin typeface="+mn-lt"/>
                <a:ea typeface="Arial Narrow"/>
                <a:cs typeface="Arial Narrow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–"/>
              <a:defRPr sz="2400">
                <a:solidFill>
                  <a:schemeClr val="tx1"/>
                </a:solidFill>
                <a:latin typeface="+mn-lt"/>
                <a:ea typeface="Arial Narrow"/>
                <a:cs typeface="Arial Narrow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+"/>
              <a:defRPr sz="2000">
                <a:solidFill>
                  <a:schemeClr val="tx1"/>
                </a:solidFill>
                <a:latin typeface="+mn-lt"/>
                <a:ea typeface="Arial Narrow"/>
                <a:cs typeface="Arial Narrow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&gt;"/>
              <a:defRPr sz="2000">
                <a:solidFill>
                  <a:schemeClr val="tx1"/>
                </a:solidFill>
                <a:latin typeface="+mn-lt"/>
                <a:ea typeface="Arial Narrow"/>
                <a:cs typeface="Arial Narrow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Arial Narrow"/>
                <a:cs typeface="Arial Narrow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r>
              <a:rPr lang="en-AU" kern="0" dirty="0"/>
              <a:t>Enclosure type: open</a:t>
            </a:r>
          </a:p>
          <a:p>
            <a:r>
              <a:rPr lang="en-AU" kern="0" dirty="0"/>
              <a:t>Ambient temp: 256 K (temp of passive shield)</a:t>
            </a:r>
          </a:p>
          <a:p>
            <a:r>
              <a:rPr lang="en-AU" kern="0" dirty="0" err="1"/>
              <a:t>Emissivities</a:t>
            </a:r>
            <a:r>
              <a:rPr lang="en-AU" kern="0" dirty="0"/>
              <a:t>:</a:t>
            </a:r>
          </a:p>
          <a:p>
            <a:pPr lvl="1"/>
            <a:r>
              <a:rPr lang="en-AU" kern="0" dirty="0"/>
              <a:t>Window: 1</a:t>
            </a:r>
          </a:p>
          <a:p>
            <a:pPr lvl="1"/>
            <a:r>
              <a:rPr lang="en-AU" kern="0" dirty="0"/>
              <a:t>Cryostat wall: 0.05</a:t>
            </a:r>
          </a:p>
          <a:p>
            <a:pPr lvl="1"/>
            <a:r>
              <a:rPr lang="en-AU" kern="0" dirty="0"/>
              <a:t>Detector: 1</a:t>
            </a:r>
          </a:p>
        </p:txBody>
      </p:sp>
    </p:spTree>
    <p:extLst>
      <p:ext uri="{BB962C8B-B14F-4D97-AF65-F5344CB8AC3E}">
        <p14:creationId xmlns:p14="http://schemas.microsoft.com/office/powerpoint/2010/main" val="1573866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459A8-509C-517F-9605-9DACC946D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Loads on detector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77F79-6635-04CA-DCCA-2E551C7FD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401" y="1371600"/>
            <a:ext cx="4862990" cy="5105400"/>
          </a:xfrm>
        </p:spPr>
        <p:txBody>
          <a:bodyPr/>
          <a:lstStyle/>
          <a:p>
            <a:r>
              <a:rPr lang="en-AU" dirty="0"/>
              <a:t>Radiation load to detector shield</a:t>
            </a:r>
          </a:p>
          <a:p>
            <a:pPr lvl="1"/>
            <a:r>
              <a:rPr lang="en-AU" dirty="0"/>
              <a:t>E = 0.05, T = 256 K</a:t>
            </a:r>
          </a:p>
          <a:p>
            <a:r>
              <a:rPr lang="en-AU" dirty="0"/>
              <a:t>No radiation forward from backplane (occluded)</a:t>
            </a:r>
          </a:p>
          <a:p>
            <a:r>
              <a:rPr lang="en-AU" dirty="0"/>
              <a:t>Cold strap: temp constraint @ 150 K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5C9E7E-346F-DDE3-F2DF-0F735A082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634" y="1371600"/>
            <a:ext cx="5371222" cy="38139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15F43A-0759-0FD1-7578-8F403A418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490" y="3924300"/>
            <a:ext cx="3763901" cy="262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397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4B8D9-C3A0-B6B7-A265-B2D7ED13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Heat fluxes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17DE841-F2C4-6630-A00B-D3F6FACB0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4255018"/>
              </p:ext>
            </p:extLst>
          </p:nvPr>
        </p:nvGraphicFramePr>
        <p:xfrm>
          <a:off x="1922212" y="3702933"/>
          <a:ext cx="803782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565">
                  <a:extLst>
                    <a:ext uri="{9D8B030D-6E8A-4147-A177-3AD203B41FA5}">
                      <a16:colId xmlns:a16="http://schemas.microsoft.com/office/drawing/2014/main" val="2651243822"/>
                    </a:ext>
                  </a:extLst>
                </a:gridCol>
                <a:gridCol w="1607565">
                  <a:extLst>
                    <a:ext uri="{9D8B030D-6E8A-4147-A177-3AD203B41FA5}">
                      <a16:colId xmlns:a16="http://schemas.microsoft.com/office/drawing/2014/main" val="1289875163"/>
                    </a:ext>
                  </a:extLst>
                </a:gridCol>
                <a:gridCol w="1607565">
                  <a:extLst>
                    <a:ext uri="{9D8B030D-6E8A-4147-A177-3AD203B41FA5}">
                      <a16:colId xmlns:a16="http://schemas.microsoft.com/office/drawing/2014/main" val="2109050162"/>
                    </a:ext>
                  </a:extLst>
                </a:gridCol>
                <a:gridCol w="1607565">
                  <a:extLst>
                    <a:ext uri="{9D8B030D-6E8A-4147-A177-3AD203B41FA5}">
                      <a16:colId xmlns:a16="http://schemas.microsoft.com/office/drawing/2014/main" val="3980116773"/>
                    </a:ext>
                  </a:extLst>
                </a:gridCol>
                <a:gridCol w="1607565">
                  <a:extLst>
                    <a:ext uri="{9D8B030D-6E8A-4147-A177-3AD203B41FA5}">
                      <a16:colId xmlns:a16="http://schemas.microsoft.com/office/drawing/2014/main" val="3951053765"/>
                    </a:ext>
                  </a:extLst>
                </a:gridCol>
              </a:tblGrid>
              <a:tr h="47554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Analytical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ANSYS (ambient 300)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ANSYS (ambient 254)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425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Heat landing on detector 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Q2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3.95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3.87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3.87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10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Detector max temp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419863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8FBBA4-8F65-FD34-7250-52BEB7A851F5}"/>
              </a:ext>
            </a:extLst>
          </p:cNvPr>
          <p:cNvSpPr txBox="1">
            <a:spLocks/>
          </p:cNvSpPr>
          <p:nvPr/>
        </p:nvSpPr>
        <p:spPr bwMode="auto">
          <a:xfrm>
            <a:off x="1516592" y="1392850"/>
            <a:ext cx="8849064" cy="1783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0825" indent="-250825" algn="l" rtl="0" eaLnBrk="1" fontAlgn="base" hangingPunct="1">
              <a:spcBef>
                <a:spcPts val="675"/>
              </a:spcBef>
              <a:spcAft>
                <a:spcPct val="0"/>
              </a:spcAft>
              <a:buClr>
                <a:srgbClr val="FF0000"/>
              </a:buClr>
              <a:buChar char="•"/>
              <a:defRPr sz="2800">
                <a:solidFill>
                  <a:schemeClr val="tx1"/>
                </a:solidFill>
                <a:latin typeface="+mn-lt"/>
                <a:ea typeface="Arial Narrow"/>
                <a:cs typeface="Arial Narrow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–"/>
              <a:defRPr sz="2400">
                <a:solidFill>
                  <a:schemeClr val="tx1"/>
                </a:solidFill>
                <a:latin typeface="+mn-lt"/>
                <a:ea typeface="Arial Narrow"/>
                <a:cs typeface="Arial Narrow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+"/>
              <a:defRPr sz="2000">
                <a:solidFill>
                  <a:schemeClr val="tx1"/>
                </a:solidFill>
                <a:latin typeface="+mn-lt"/>
                <a:ea typeface="Arial Narrow"/>
                <a:cs typeface="Arial Narrow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&gt;"/>
              <a:defRPr sz="2000">
                <a:solidFill>
                  <a:schemeClr val="tx1"/>
                </a:solidFill>
                <a:latin typeface="+mn-lt"/>
                <a:ea typeface="Arial Narrow"/>
                <a:cs typeface="Arial Narrow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Arial Narrow"/>
                <a:cs typeface="Arial Narrow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»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r>
              <a:rPr lang="en-AU" kern="0" dirty="0"/>
              <a:t>Ambient temp set @ 300 K to validate analytical model</a:t>
            </a:r>
          </a:p>
          <a:p>
            <a:r>
              <a:rPr lang="en-AU" kern="0" dirty="0"/>
              <a:t>Set to 254 K for more accurate temp</a:t>
            </a:r>
          </a:p>
          <a:p>
            <a:endParaRPr lang="en-AU" kern="0" dirty="0"/>
          </a:p>
        </p:txBody>
      </p:sp>
    </p:spTree>
    <p:extLst>
      <p:ext uri="{BB962C8B-B14F-4D97-AF65-F5344CB8AC3E}">
        <p14:creationId xmlns:p14="http://schemas.microsoft.com/office/powerpoint/2010/main" val="3032254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DBF87-F917-85A1-C867-687F7371C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Detector temps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9C249B-02BA-130A-74E1-CB65C89A0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8750" y="1611784"/>
            <a:ext cx="7728428" cy="478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66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E4C3C-7BF7-D789-E33B-EE811E81E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Mechanical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21AD3-79D1-A84A-C75A-06F66AC13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400" y="1371600"/>
            <a:ext cx="3762159" cy="5105400"/>
          </a:xfrm>
        </p:spPr>
        <p:txBody>
          <a:bodyPr/>
          <a:lstStyle/>
          <a:p>
            <a:r>
              <a:rPr lang="en-AU" dirty="0"/>
              <a:t>Support constraints:</a:t>
            </a:r>
          </a:p>
          <a:p>
            <a:pPr lvl="1"/>
            <a:r>
              <a:rPr lang="en-AU" dirty="0"/>
              <a:t>Free to move radially per G10 flexures</a:t>
            </a:r>
          </a:p>
          <a:p>
            <a:pPr marL="457200" lvl="1" indent="0">
              <a:buNone/>
            </a:pP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387FC2-1E8E-4245-730F-E422107EF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4725" y="1979720"/>
            <a:ext cx="5131043" cy="370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1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DF55-5D2D-7BCD-36FB-81DED6092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Radial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AB21C-193D-BCD2-31CD-345DB0A06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5767" y="1371600"/>
            <a:ext cx="9855200" cy="5105400"/>
          </a:xfrm>
        </p:spPr>
        <p:txBody>
          <a:bodyPr/>
          <a:lstStyle/>
          <a:p>
            <a:r>
              <a:rPr lang="en-AU" dirty="0"/>
              <a:t>Max: 0.13 mm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4F3FE9-C662-DDD4-7324-8603889A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346" y="1257616"/>
            <a:ext cx="7627814" cy="546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960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2644A-8EAB-D0EF-6791-95D1A402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Axial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FA6F1-FDAF-2CC9-B21C-1D6F5866E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401" y="1371600"/>
            <a:ext cx="3149600" cy="5105400"/>
          </a:xfrm>
        </p:spPr>
        <p:txBody>
          <a:bodyPr/>
          <a:lstStyle/>
          <a:p>
            <a:r>
              <a:rPr lang="en-AU" dirty="0"/>
              <a:t>Deviation across face 10 um</a:t>
            </a:r>
          </a:p>
          <a:p>
            <a:r>
              <a:rPr lang="en-AU" dirty="0"/>
              <a:t>Most appears to be rigid-body movement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0E4A7-0713-C18B-8F24-2E8CB4B78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1597" y="1444507"/>
            <a:ext cx="7252689" cy="488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335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86181-447C-18DC-D409-A55B2E669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Scope of this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DCCFE-6984-7E92-78AC-990E544C7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Estimate heat loads and temps on detector</a:t>
            </a:r>
          </a:p>
          <a:p>
            <a:r>
              <a:rPr lang="en-AU" dirty="0"/>
              <a:t>Estimate XY movement of detector face from heat loads</a:t>
            </a:r>
          </a:p>
          <a:p>
            <a:r>
              <a:rPr lang="en-AU" dirty="0"/>
              <a:t>Compare scenarios below</a:t>
            </a:r>
          </a:p>
          <a:p>
            <a:r>
              <a:rPr lang="en-AU" dirty="0"/>
              <a:t>Estimate thermal transients from detector readout</a:t>
            </a:r>
          </a:p>
          <a:p>
            <a:endParaRPr lang="en-AU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5968D31-946F-AE06-0747-8D1F2DF098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0590454"/>
              </p:ext>
            </p:extLst>
          </p:nvPr>
        </p:nvGraphicFramePr>
        <p:xfrm>
          <a:off x="1422400" y="3996841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4845351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80217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134278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625029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Scenario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Ribs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Shield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165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As-designed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As-designed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427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As-designed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As-designed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446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Ideal flexure 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As-designed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2640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Ideal flexure 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Extended forward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474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31654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A1297-3D56-E488-4969-3790C7D83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Deviation from flatness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F65B7-3042-FE4A-644D-48A99FFB1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400" y="1371600"/>
            <a:ext cx="5360787" cy="5105400"/>
          </a:xfrm>
        </p:spPr>
        <p:txBody>
          <a:bodyPr/>
          <a:lstStyle/>
          <a:p>
            <a:r>
              <a:rPr lang="en-AU" dirty="0"/>
              <a:t>Get deviation from flat by subtracting out rigid-body motion</a:t>
            </a:r>
          </a:p>
          <a:p>
            <a:r>
              <a:rPr lang="en-AU" dirty="0"/>
              <a:t>Range of deviation: +467/-428 nm</a:t>
            </a:r>
          </a:p>
          <a:p>
            <a:pPr lvl="1"/>
            <a:endParaRPr lang="en-AU" dirty="0"/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988DE0-C559-B17D-863E-E48C2BB75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3187" y="1719609"/>
            <a:ext cx="4921122" cy="44093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CBBB00-FB50-EBB5-AE63-D1DD91140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225" y="3240348"/>
            <a:ext cx="3801520" cy="340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276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F639-CFAE-5705-38ED-A74D51697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Case 2: Remove ribs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BF8F8-2CAB-2F9F-CD8C-0E5362E89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399" y="1371600"/>
            <a:ext cx="5049421" cy="5105400"/>
          </a:xfrm>
        </p:spPr>
        <p:txBody>
          <a:bodyPr/>
          <a:lstStyle/>
          <a:p>
            <a:r>
              <a:rPr lang="en-AU" dirty="0"/>
              <a:t>Ribs removed by filling in pockets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B7C1A7-1B11-14C5-C6AA-2FD95FC14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8126" y="1589103"/>
            <a:ext cx="4909653" cy="394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76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4A006-5609-93EF-BC16-AEEA9F91A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Temps with ribs removed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7A6CC-A78D-5153-309C-BDB3140EE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150.7 K max temp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92665-06F9-5133-F3B2-039C96E88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7226" y="1961965"/>
            <a:ext cx="7129373" cy="449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51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1DBAC-BA15-6BB2-B0E8-9E8644DF8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Displacement without ribs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9E3010-FB9F-FE88-97DF-9DCC4E8BD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385" y="2350647"/>
            <a:ext cx="5930286" cy="4020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4323F7-6409-D4F3-DFE7-156524E04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113" y="2442931"/>
            <a:ext cx="4502252" cy="40340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20A63B-7E75-FE21-C6DF-E938746E9239}"/>
              </a:ext>
            </a:extLst>
          </p:cNvPr>
          <p:cNvSpPr txBox="1"/>
          <p:nvPr/>
        </p:nvSpPr>
        <p:spPr>
          <a:xfrm>
            <a:off x="1128113" y="1251751"/>
            <a:ext cx="4967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Flatness deviation: +22/-11 nm</a:t>
            </a:r>
          </a:p>
        </p:txBody>
      </p:sp>
    </p:spTree>
    <p:extLst>
      <p:ext uri="{BB962C8B-B14F-4D97-AF65-F5344CB8AC3E}">
        <p14:creationId xmlns:p14="http://schemas.microsoft.com/office/powerpoint/2010/main" val="4140714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94956-16FD-3FE8-5656-2C5B3B552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Comparison of flatness change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1EA01D-3367-0CC9-AF7A-2C1E68162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438" y="1311591"/>
            <a:ext cx="5333070" cy="47784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F0445C-7E09-CCC9-AB39-66266921ADCD}"/>
              </a:ext>
            </a:extLst>
          </p:cNvPr>
          <p:cNvSpPr txBox="1"/>
          <p:nvPr/>
        </p:nvSpPr>
        <p:spPr>
          <a:xfrm>
            <a:off x="6749438" y="6090083"/>
            <a:ext cx="533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Ribs removed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E8E0D4-FA9D-96FC-80A6-FCA1DF39C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457" y="1247572"/>
            <a:ext cx="5475968" cy="4906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7F62692-53B7-614F-A265-09BA78879231}"/>
              </a:ext>
            </a:extLst>
          </p:cNvPr>
          <p:cNvSpPr txBox="1"/>
          <p:nvPr/>
        </p:nvSpPr>
        <p:spPr>
          <a:xfrm>
            <a:off x="1030457" y="6154102"/>
            <a:ext cx="533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With ribs</a:t>
            </a:r>
          </a:p>
        </p:txBody>
      </p:sp>
    </p:spTree>
    <p:extLst>
      <p:ext uri="{BB962C8B-B14F-4D97-AF65-F5344CB8AC3E}">
        <p14:creationId xmlns:p14="http://schemas.microsoft.com/office/powerpoint/2010/main" val="316018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E2842-158F-F248-12E8-C82F02D64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Flatness with ideal flexure mount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1ED07-BF77-5C4B-153B-276EAF881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399" y="1371600"/>
            <a:ext cx="7854765" cy="1948649"/>
          </a:xfrm>
        </p:spPr>
        <p:txBody>
          <a:bodyPr>
            <a:normAutofit fontScale="92500" lnSpcReduction="20000"/>
          </a:bodyPr>
          <a:lstStyle/>
          <a:p>
            <a:r>
              <a:rPr lang="en-AU" dirty="0"/>
              <a:t>Temperature gradients kept from before</a:t>
            </a:r>
          </a:p>
          <a:p>
            <a:r>
              <a:rPr lang="en-AU" dirty="0"/>
              <a:t>Ignore back plane</a:t>
            </a:r>
          </a:p>
          <a:p>
            <a:r>
              <a:rPr lang="en-AU" dirty="0"/>
              <a:t>Constraint: </a:t>
            </a:r>
          </a:p>
          <a:p>
            <a:pPr lvl="1"/>
            <a:r>
              <a:rPr lang="en-AU" dirty="0"/>
              <a:t>Cylindrical CS, axial and tangential locked. Free in radial</a:t>
            </a:r>
          </a:p>
          <a:p>
            <a:pPr lvl="1"/>
            <a:r>
              <a:rPr lang="en-AU" dirty="0"/>
              <a:t>Simulates 3 ideal blade flexures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7BFAF-3836-DB97-DEA6-F62FD522F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857" y="3429000"/>
            <a:ext cx="5008143" cy="32111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C12154-D0C8-F251-B3A7-21BB96976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3741" y="3429000"/>
            <a:ext cx="5271009" cy="321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760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5429-697F-8FF4-A5FC-67F0E365A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Flatness with ideal flexure mounts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9FE772-E578-8EA9-6BD8-8748C571F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941" y="2001140"/>
            <a:ext cx="5263812" cy="47164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DD0E18E-0948-32A6-41A3-414A03370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3592" y="2001140"/>
            <a:ext cx="5263811" cy="47164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896D374-1538-EB4A-1460-CF406B43BAD0}"/>
              </a:ext>
            </a:extLst>
          </p:cNvPr>
          <p:cNvSpPr txBox="1"/>
          <p:nvPr/>
        </p:nvSpPr>
        <p:spPr>
          <a:xfrm>
            <a:off x="1003177" y="1287262"/>
            <a:ext cx="4616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Deviation: +331/-339 nm</a:t>
            </a:r>
          </a:p>
        </p:txBody>
      </p:sp>
    </p:spTree>
    <p:extLst>
      <p:ext uri="{BB962C8B-B14F-4D97-AF65-F5344CB8AC3E}">
        <p14:creationId xmlns:p14="http://schemas.microsoft.com/office/powerpoint/2010/main" val="28812592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63CB4-991B-81A9-0223-6E6D986E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Better active shielding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8872B-0D6F-3564-B4A2-C83D36DF1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400" y="1371600"/>
            <a:ext cx="3913080" cy="5105400"/>
          </a:xfrm>
        </p:spPr>
        <p:txBody>
          <a:bodyPr/>
          <a:lstStyle/>
          <a:p>
            <a:r>
              <a:rPr lang="en-AU" dirty="0"/>
              <a:t>Simulated by:</a:t>
            </a:r>
          </a:p>
          <a:p>
            <a:pPr lvl="1"/>
            <a:r>
              <a:rPr lang="en-AU" dirty="0"/>
              <a:t>Set cryostat walls to 160K</a:t>
            </a:r>
          </a:p>
          <a:p>
            <a:pPr lvl="1"/>
            <a:r>
              <a:rPr lang="en-AU" dirty="0"/>
              <a:t>Set “to ambient” to 160 K</a:t>
            </a:r>
          </a:p>
          <a:p>
            <a:r>
              <a:rPr lang="en-AU" dirty="0"/>
              <a:t>Analytical: heat flux to detector = 0.41 W</a:t>
            </a:r>
          </a:p>
          <a:p>
            <a:r>
              <a:rPr lang="en-AU" dirty="0"/>
              <a:t>Ribs and mount kept from original</a:t>
            </a:r>
          </a:p>
          <a:p>
            <a:r>
              <a:rPr lang="en-AU" dirty="0" err="1"/>
              <a:t>Qdet</a:t>
            </a:r>
            <a:r>
              <a:rPr lang="en-AU" dirty="0"/>
              <a:t> = 1.9 W</a:t>
            </a:r>
          </a:p>
          <a:p>
            <a:r>
              <a:rPr lang="en-AU" dirty="0"/>
              <a:t>Analytical: 2.8 W</a:t>
            </a:r>
          </a:p>
          <a:p>
            <a:pPr lvl="1"/>
            <a:r>
              <a:rPr lang="en-AU" dirty="0"/>
              <a:t>Extra cold shield view factor likely the cause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FEBD0-C19C-177E-3803-B3058E04B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7173" y="1516787"/>
            <a:ext cx="6539163" cy="496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7694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CCE9C-A366-8AB1-EA25-AA286C2C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Better shielding effect on flatness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3DB96-EA12-B6C8-25E1-8BC693EA0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400" y="1371600"/>
            <a:ext cx="9855200" cy="759041"/>
          </a:xfrm>
        </p:spPr>
        <p:txBody>
          <a:bodyPr/>
          <a:lstStyle/>
          <a:p>
            <a:r>
              <a:rPr lang="en-AU" dirty="0"/>
              <a:t>Deviation: +169/-162 nm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DEA45-DBC8-4F78-EB75-4EE0239C5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622" y="2130641"/>
            <a:ext cx="4801592" cy="42749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C28F57-E900-35E8-9ED6-B4FBDE710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634" y="2130641"/>
            <a:ext cx="4771058" cy="427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801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0379-3AF6-54D1-EC7C-50905A93F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0EB6132-3D46-D352-B7EF-81E338761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1906967"/>
              </p:ext>
            </p:extLst>
          </p:nvPr>
        </p:nvGraphicFramePr>
        <p:xfrm>
          <a:off x="1713390" y="2051316"/>
          <a:ext cx="9321552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48723">
                  <a:extLst>
                    <a:ext uri="{9D8B030D-6E8A-4147-A177-3AD203B41FA5}">
                      <a16:colId xmlns:a16="http://schemas.microsoft.com/office/drawing/2014/main" val="1653801664"/>
                    </a:ext>
                  </a:extLst>
                </a:gridCol>
                <a:gridCol w="2565645">
                  <a:extLst>
                    <a:ext uri="{9D8B030D-6E8A-4147-A177-3AD203B41FA5}">
                      <a16:colId xmlns:a16="http://schemas.microsoft.com/office/drawing/2014/main" val="3163848858"/>
                    </a:ext>
                  </a:extLst>
                </a:gridCol>
                <a:gridCol w="3107184">
                  <a:extLst>
                    <a:ext uri="{9D8B030D-6E8A-4147-A177-3AD203B41FA5}">
                      <a16:colId xmlns:a16="http://schemas.microsoft.com/office/drawing/2014/main" val="41231843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Option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Min/Max face temp (K)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Max/min form deviation (nm)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826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Baseline – as designed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151/162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+467/-428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132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Remove ribs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150.1 / 150.7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+22/-11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527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Make ideal flexure mount (keep ribs)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151/162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+331/-339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2081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Ideal active shielding (keep ribs)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150.46 / 155.12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+169/-162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045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Ribs removed and ideal shielding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150.06 / 150.39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11.3/-6.7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330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0631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4F155-21AB-63F8-8771-E47A25C8A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Mount 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214077-2943-CCAA-5662-9ABF6857A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244" y="2169763"/>
            <a:ext cx="4767139" cy="340183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646A8C-D34B-3F79-30A4-ECC062641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874" y="2196424"/>
            <a:ext cx="6096000" cy="334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35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E4D4D-BFB3-331F-2526-5060D2755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DE85C-04E2-D8E3-649A-C9ABBBCCF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Removing ribs gives factor of 10 improvement in shape tolerance</a:t>
            </a:r>
          </a:p>
          <a:p>
            <a:pPr lvl="1"/>
            <a:r>
              <a:rPr lang="en-AU" dirty="0"/>
              <a:t>XY motion is dominated by absolute temperature. Z-axis is more what we see</a:t>
            </a:r>
          </a:p>
          <a:p>
            <a:r>
              <a:rPr lang="en-AU" dirty="0"/>
              <a:t>Add active shield that covers all hot cryostat walls. Gives factor of 2.7 improvement for very little cost</a:t>
            </a:r>
          </a:p>
          <a:p>
            <a:r>
              <a:rPr lang="en-AU" dirty="0"/>
              <a:t>Improving mount </a:t>
            </a:r>
            <a:r>
              <a:rPr lang="en-AU" dirty="0" err="1"/>
              <a:t>overconstraint</a:t>
            </a:r>
            <a:r>
              <a:rPr lang="en-AU" dirty="0"/>
              <a:t> has some effect, but minimal</a:t>
            </a:r>
          </a:p>
          <a:p>
            <a:r>
              <a:rPr lang="en-AU" dirty="0"/>
              <a:t>In-plane movement of detector dominated by CTE. Almost all results show -21 um movement at edge</a:t>
            </a:r>
          </a:p>
          <a:p>
            <a:pPr lvl="1"/>
            <a:r>
              <a:rPr lang="en-AU" dirty="0"/>
              <a:t>Normal-to-beam movement will be Z-axis movement sin detector tilt angle</a:t>
            </a:r>
          </a:p>
        </p:txBody>
      </p:sp>
    </p:spTree>
    <p:extLst>
      <p:ext uri="{BB962C8B-B14F-4D97-AF65-F5344CB8AC3E}">
        <p14:creationId xmlns:p14="http://schemas.microsoft.com/office/powerpoint/2010/main" val="29551117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9ECAE-90FD-0709-7F39-DFF25D90E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Sensitivity to parameter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DB248-36F2-659C-561E-94C61C7ED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Question: how much should be concerned with maintaining strap temp, shield temp, detector current?</a:t>
            </a:r>
          </a:p>
          <a:p>
            <a:r>
              <a:rPr lang="en-AU" dirty="0"/>
              <a:t>Method: bump parameters from equilibrium slightly, solve for image movement per unit change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647855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D6CA5-6FE8-AC98-70CC-0015A33D4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Parameters to be changed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740D5-99FA-8E6F-8FF8-789EE23B9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Strap temp (simulates cooling power change)</a:t>
            </a:r>
          </a:p>
          <a:p>
            <a:r>
              <a:rPr lang="en-AU" dirty="0"/>
              <a:t>Shield temp (varying +/- by 5K)</a:t>
            </a:r>
          </a:p>
          <a:p>
            <a:r>
              <a:rPr lang="en-AU" dirty="0"/>
              <a:t>Heat load in detector face (3 W default, changed to 3.1 W)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42555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C4336-8427-EBAC-00A6-B38B8806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Uncorrectable</a:t>
            </a:r>
            <a:r>
              <a:rPr lang="en-AU" dirty="0"/>
              <a:t> XY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C44D9-E09E-DAED-7D9B-F4DD32149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Subtract rigid-body movement and bulk thermal contraction</a:t>
            </a:r>
          </a:p>
          <a:p>
            <a:r>
              <a:rPr lang="en-AU" dirty="0"/>
              <a:t>Represents movement not calibratable with single temp sensor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3EE9D5-9281-44FE-2D63-0187EEC09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44" y="2785471"/>
            <a:ext cx="4846664" cy="3631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B59DC6-ACE1-F40A-71D4-4F068A3598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208" y="2785471"/>
            <a:ext cx="4921648" cy="3691529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98916D0-A526-8A6E-4BD9-1ABA989DC2AC}"/>
              </a:ext>
            </a:extLst>
          </p:cNvPr>
          <p:cNvSpPr/>
          <p:nvPr/>
        </p:nvSpPr>
        <p:spPr bwMode="auto">
          <a:xfrm>
            <a:off x="5517397" y="4176793"/>
            <a:ext cx="1276811" cy="55019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32C6E7-126E-7531-B095-EA52B3AB41CD}"/>
              </a:ext>
            </a:extLst>
          </p:cNvPr>
          <p:cNvSpPr txBox="1"/>
          <p:nvPr/>
        </p:nvSpPr>
        <p:spPr>
          <a:xfrm>
            <a:off x="5544796" y="4640977"/>
            <a:ext cx="13870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Subtract:</a:t>
            </a:r>
          </a:p>
          <a:p>
            <a:r>
              <a:rPr lang="en-AU" dirty="0"/>
              <a:t>-Rigid Body Movement</a:t>
            </a:r>
          </a:p>
          <a:p>
            <a:r>
              <a:rPr lang="en-AU" dirty="0"/>
              <a:t>-Uniform contraction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A23552-24D2-CB8C-F34C-48541D6650FB}"/>
              </a:ext>
            </a:extLst>
          </p:cNvPr>
          <p:cNvSpPr txBox="1"/>
          <p:nvPr/>
        </p:nvSpPr>
        <p:spPr>
          <a:xfrm>
            <a:off x="5517397" y="3060915"/>
            <a:ext cx="1276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Linear regression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E4021E-75C9-073C-8777-FD66089D7630}"/>
              </a:ext>
            </a:extLst>
          </p:cNvPr>
          <p:cNvCxnSpPr/>
          <p:nvPr/>
        </p:nvCxnSpPr>
        <p:spPr bwMode="auto">
          <a:xfrm flipH="1">
            <a:off x="6021092" y="3707246"/>
            <a:ext cx="74908" cy="6347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2711D45-1CB3-4C59-ED48-60FDF8500837}"/>
              </a:ext>
            </a:extLst>
          </p:cNvPr>
          <p:cNvSpPr txBox="1"/>
          <p:nvPr/>
        </p:nvSpPr>
        <p:spPr>
          <a:xfrm>
            <a:off x="10639194" y="2296005"/>
            <a:ext cx="1276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Residuals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EDDC9A-984F-8CEE-829A-27241CAED75D}"/>
              </a:ext>
            </a:extLst>
          </p:cNvPr>
          <p:cNvCxnSpPr>
            <a:stCxn id="13" idx="2"/>
          </p:cNvCxnSpPr>
          <p:nvPr/>
        </p:nvCxnSpPr>
        <p:spPr bwMode="auto">
          <a:xfrm flipH="1">
            <a:off x="10639194" y="2665337"/>
            <a:ext cx="638406" cy="89152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5279963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32C1A-0353-A9B3-53EF-E2BCA8781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Uncorrectable</a:t>
            </a:r>
            <a:r>
              <a:rPr lang="en-AU" dirty="0"/>
              <a:t> XY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62D2D-BC10-69E7-1359-270583BA4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Single value for comparison</a:t>
            </a:r>
          </a:p>
          <a:p>
            <a:r>
              <a:rPr lang="en-AU" dirty="0"/>
              <a:t>Use RMS of residuals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82807798-7B70-D18A-E333-B5FA9B67F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7990" y="2179783"/>
            <a:ext cx="5334000" cy="400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6405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02951-774B-42B5-3602-8CAF39315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Equibrium</a:t>
            </a:r>
            <a:r>
              <a:rPr lang="en-AU" dirty="0"/>
              <a:t> values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A2801D1-1D24-63CE-945A-C9EB229845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6540336"/>
              </p:ext>
            </p:extLst>
          </p:nvPr>
        </p:nvGraphicFramePr>
        <p:xfrm>
          <a:off x="2593264" y="2698836"/>
          <a:ext cx="6666972" cy="2586087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2583477">
                  <a:extLst>
                    <a:ext uri="{9D8B030D-6E8A-4147-A177-3AD203B41FA5}">
                      <a16:colId xmlns:a16="http://schemas.microsoft.com/office/drawing/2014/main" val="3155794966"/>
                    </a:ext>
                  </a:extLst>
                </a:gridCol>
                <a:gridCol w="2323126">
                  <a:extLst>
                    <a:ext uri="{9D8B030D-6E8A-4147-A177-3AD203B41FA5}">
                      <a16:colId xmlns:a16="http://schemas.microsoft.com/office/drawing/2014/main" val="2005264789"/>
                    </a:ext>
                  </a:extLst>
                </a:gridCol>
                <a:gridCol w="1760369">
                  <a:extLst>
                    <a:ext uri="{9D8B030D-6E8A-4147-A177-3AD203B41FA5}">
                      <a16:colId xmlns:a16="http://schemas.microsoft.com/office/drawing/2014/main" val="881414665"/>
                    </a:ext>
                  </a:extLst>
                </a:gridCol>
              </a:tblGrid>
              <a:tr h="396639">
                <a:tc>
                  <a:txBody>
                    <a:bodyPr/>
                    <a:lstStyle/>
                    <a:p>
                      <a:endParaRPr lang="en-AU" sz="14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>
                          <a:effectLst/>
                        </a:rPr>
                        <a:t>With ribs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>
                          <a:effectLst/>
                        </a:rPr>
                        <a:t>Without ribs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1974177"/>
                  </a:ext>
                </a:extLst>
              </a:tr>
              <a:tr h="396639"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>
                          <a:effectLst/>
                        </a:rPr>
                        <a:t>Detector temp range (K)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16.03464508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6.71352386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37058671"/>
                  </a:ext>
                </a:extLst>
              </a:tr>
              <a:tr h="698085"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>
                          <a:effectLst/>
                        </a:rPr>
                        <a:t>Max radial displacement (mm)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-0.01898411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-0.02051212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640340555"/>
                  </a:ext>
                </a:extLst>
              </a:tr>
              <a:tr h="698085"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>
                          <a:effectLst/>
                        </a:rPr>
                        <a:t>RMS uncorrectable XY error (mm)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0.00423649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0.00000472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74634952"/>
                  </a:ext>
                </a:extLst>
              </a:tr>
              <a:tr h="396639"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>
                          <a:effectLst/>
                        </a:rPr>
                        <a:t>Detector Flatness (mm)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0.00065056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 dirty="0">
                          <a:effectLst/>
                        </a:rPr>
                        <a:t>0.00027275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24061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48574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96912-E016-6781-00EC-B2F07CB6E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Sensitivity Values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40D561-95FF-44E3-B258-EF3E21F832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8872842"/>
              </p:ext>
            </p:extLst>
          </p:nvPr>
        </p:nvGraphicFramePr>
        <p:xfrm>
          <a:off x="1422400" y="3543300"/>
          <a:ext cx="9855200" cy="1097280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463800">
                  <a:extLst>
                    <a:ext uri="{9D8B030D-6E8A-4147-A177-3AD203B41FA5}">
                      <a16:colId xmlns:a16="http://schemas.microsoft.com/office/drawing/2014/main" val="492913180"/>
                    </a:ext>
                  </a:extLst>
                </a:gridCol>
                <a:gridCol w="1793929">
                  <a:extLst>
                    <a:ext uri="{9D8B030D-6E8A-4147-A177-3AD203B41FA5}">
                      <a16:colId xmlns:a16="http://schemas.microsoft.com/office/drawing/2014/main" val="3708915481"/>
                    </a:ext>
                  </a:extLst>
                </a:gridCol>
                <a:gridCol w="3133671">
                  <a:extLst>
                    <a:ext uri="{9D8B030D-6E8A-4147-A177-3AD203B41FA5}">
                      <a16:colId xmlns:a16="http://schemas.microsoft.com/office/drawing/2014/main" val="1642176138"/>
                    </a:ext>
                  </a:extLst>
                </a:gridCol>
                <a:gridCol w="2463800">
                  <a:extLst>
                    <a:ext uri="{9D8B030D-6E8A-4147-A177-3AD203B41FA5}">
                      <a16:colId xmlns:a16="http://schemas.microsoft.com/office/drawing/2014/main" val="400417073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 dirty="0">
                          <a:effectLst/>
                        </a:rPr>
                        <a:t>Sensitivity to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 dirty="0">
                          <a:effectLst/>
                        </a:rPr>
                        <a:t> Unit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>
                          <a:effectLst/>
                        </a:rPr>
                        <a:t>With Ribs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400">
                          <a:effectLst/>
                        </a:rPr>
                        <a:t>Without Ribs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3285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 dirty="0">
                          <a:effectLst/>
                        </a:rPr>
                        <a:t>Detector Power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 dirty="0">
                          <a:effectLst/>
                        </a:rPr>
                        <a:t>mm/W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 dirty="0">
                          <a:effectLst/>
                        </a:rPr>
                        <a:t>5.92E-05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3.02E-05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2326066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 dirty="0">
                          <a:effectLst/>
                        </a:rPr>
                        <a:t>Strap Temperature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mm/K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-1.43E-05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>
                          <a:effectLst/>
                        </a:rPr>
                        <a:t>-2.52E-06</a:t>
                      </a:r>
                      <a:endParaRPr lang="en-AU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5669585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>
                        <a:spcAft>
                          <a:spcPts val="600"/>
                        </a:spcAft>
                      </a:pPr>
                      <a:r>
                        <a:rPr lang="en-AU" sz="1800" dirty="0">
                          <a:effectLst/>
                        </a:rPr>
                        <a:t>Shield Temp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 dirty="0">
                          <a:effectLst/>
                        </a:rPr>
                        <a:t>mm/K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 dirty="0">
                          <a:effectLst/>
                        </a:rPr>
                        <a:t>3.17E-06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600"/>
                        </a:spcAft>
                      </a:pPr>
                      <a:r>
                        <a:rPr lang="en-US" sz="1800" dirty="0">
                          <a:effectLst/>
                        </a:rPr>
                        <a:t>2.15E-06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53508413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31525EA-EAA6-1E4C-3CBE-A585D92A243F}"/>
              </a:ext>
            </a:extLst>
          </p:cNvPr>
          <p:cNvSpPr txBox="1"/>
          <p:nvPr/>
        </p:nvSpPr>
        <p:spPr>
          <a:xfrm>
            <a:off x="2286000" y="2433234"/>
            <a:ext cx="2396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XY RMSE per unit change</a:t>
            </a:r>
          </a:p>
        </p:txBody>
      </p:sp>
    </p:spTree>
    <p:extLst>
      <p:ext uri="{BB962C8B-B14F-4D97-AF65-F5344CB8AC3E}">
        <p14:creationId xmlns:p14="http://schemas.microsoft.com/office/powerpoint/2010/main" val="2934032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4F155-21AB-63F8-8771-E47A25C8A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Passive Shield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646A8C-D34B-3F79-30A4-ECC062641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785" y="2038027"/>
            <a:ext cx="7978501" cy="438255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4B078B-765D-E35E-4B50-0EFCECBCF8FB}"/>
              </a:ext>
            </a:extLst>
          </p:cNvPr>
          <p:cNvCxnSpPr/>
          <p:nvPr/>
        </p:nvCxnSpPr>
        <p:spPr bwMode="auto">
          <a:xfrm>
            <a:off x="2946400" y="3239146"/>
            <a:ext cx="1052163" cy="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44E33E8-98F2-C9FD-87F5-44BF143DC643}"/>
              </a:ext>
            </a:extLst>
          </p:cNvPr>
          <p:cNvCxnSpPr>
            <a:cxnSpLocks/>
          </p:cNvCxnSpPr>
          <p:nvPr/>
        </p:nvCxnSpPr>
        <p:spPr bwMode="auto">
          <a:xfrm>
            <a:off x="7154190" y="3246895"/>
            <a:ext cx="1780583" cy="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7280918-AAB7-1F16-EF47-832B192A75D0}"/>
              </a:ext>
            </a:extLst>
          </p:cNvPr>
          <p:cNvCxnSpPr/>
          <p:nvPr/>
        </p:nvCxnSpPr>
        <p:spPr bwMode="auto">
          <a:xfrm>
            <a:off x="2946400" y="3246895"/>
            <a:ext cx="0" cy="2425485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69F0C3-0CA0-52BA-D946-9BBCC9E5D6A2}"/>
              </a:ext>
            </a:extLst>
          </p:cNvPr>
          <p:cNvCxnSpPr/>
          <p:nvPr/>
        </p:nvCxnSpPr>
        <p:spPr bwMode="auto">
          <a:xfrm>
            <a:off x="8934773" y="3239146"/>
            <a:ext cx="0" cy="2425485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80A5A53-537A-412A-8C11-90C94BAC548F}"/>
              </a:ext>
            </a:extLst>
          </p:cNvPr>
          <p:cNvCxnSpPr/>
          <p:nvPr/>
        </p:nvCxnSpPr>
        <p:spPr bwMode="auto">
          <a:xfrm>
            <a:off x="2946400" y="5664631"/>
            <a:ext cx="5988373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8516B50-E126-AF37-4E7B-0ABC6C54C096}"/>
              </a:ext>
            </a:extLst>
          </p:cNvPr>
          <p:cNvCxnSpPr/>
          <p:nvPr/>
        </p:nvCxnSpPr>
        <p:spPr bwMode="auto">
          <a:xfrm>
            <a:off x="2712203" y="3246895"/>
            <a:ext cx="0" cy="2735451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5A3526A-C261-2BEE-0C95-D1B77F50D5DF}"/>
              </a:ext>
            </a:extLst>
          </p:cNvPr>
          <p:cNvCxnSpPr/>
          <p:nvPr/>
        </p:nvCxnSpPr>
        <p:spPr bwMode="auto">
          <a:xfrm>
            <a:off x="9151749" y="3246895"/>
            <a:ext cx="0" cy="2735451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3A882D6-5BA2-E511-75E3-199FD7D78AA8}"/>
              </a:ext>
            </a:extLst>
          </p:cNvPr>
          <p:cNvCxnSpPr/>
          <p:nvPr/>
        </p:nvCxnSpPr>
        <p:spPr bwMode="auto">
          <a:xfrm>
            <a:off x="2712203" y="5982346"/>
            <a:ext cx="6439546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054245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671CD2A-450C-38F2-A4EB-4B7D418CE61A}"/>
              </a:ext>
            </a:extLst>
          </p:cNvPr>
          <p:cNvSpPr/>
          <p:nvPr/>
        </p:nvSpPr>
        <p:spPr bwMode="auto">
          <a:xfrm>
            <a:off x="7020732" y="2898183"/>
            <a:ext cx="1681566" cy="2286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D741A9-9C5D-A7B1-307F-A4169AAC2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Heat loads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A01F6-42CC-CCF5-C6B5-8AF5142D8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Analytically: modelled as cylindrical shell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2F53E5-1C8F-F2C2-8E69-6F71D5E50FD8}"/>
              </a:ext>
            </a:extLst>
          </p:cNvPr>
          <p:cNvSpPr/>
          <p:nvPr/>
        </p:nvSpPr>
        <p:spPr bwMode="auto">
          <a:xfrm>
            <a:off x="7020732" y="3339885"/>
            <a:ext cx="433953" cy="14568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5D9EEA-5398-F172-5B3B-11DA86074E89}"/>
              </a:ext>
            </a:extLst>
          </p:cNvPr>
          <p:cNvSpPr/>
          <p:nvPr/>
        </p:nvSpPr>
        <p:spPr bwMode="auto">
          <a:xfrm>
            <a:off x="3029919" y="2584342"/>
            <a:ext cx="167898" cy="2967926"/>
          </a:xfrm>
          <a:prstGeom prst="rect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3BCDF8-D234-FAD8-A961-B7CC7915872F}"/>
              </a:ext>
            </a:extLst>
          </p:cNvPr>
          <p:cNvCxnSpPr>
            <a:cxnSpLocks/>
          </p:cNvCxnSpPr>
          <p:nvPr/>
        </p:nvCxnSpPr>
        <p:spPr bwMode="auto">
          <a:xfrm>
            <a:off x="3115159" y="2584342"/>
            <a:ext cx="3905573" cy="0"/>
          </a:xfrm>
          <a:prstGeom prst="line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E7C86F-CF70-9409-81E8-44A6BC17E9F2}"/>
              </a:ext>
            </a:extLst>
          </p:cNvPr>
          <p:cNvCxnSpPr>
            <a:cxnSpLocks/>
          </p:cNvCxnSpPr>
          <p:nvPr/>
        </p:nvCxnSpPr>
        <p:spPr bwMode="auto">
          <a:xfrm>
            <a:off x="3115159" y="5532895"/>
            <a:ext cx="3905573" cy="0"/>
          </a:xfrm>
          <a:prstGeom prst="line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F5387F3-7A5D-E173-E61E-F20D6FB99CA3}"/>
              </a:ext>
            </a:extLst>
          </p:cNvPr>
          <p:cNvSpPr txBox="1"/>
          <p:nvPr/>
        </p:nvSpPr>
        <p:spPr>
          <a:xfrm>
            <a:off x="991892" y="2898183"/>
            <a:ext cx="11336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1 Window</a:t>
            </a:r>
          </a:p>
          <a:p>
            <a:r>
              <a:rPr lang="en-AU" dirty="0"/>
              <a:t>Black Body</a:t>
            </a:r>
          </a:p>
          <a:p>
            <a:r>
              <a:rPr lang="en-AU" dirty="0"/>
              <a:t>e = 1</a:t>
            </a:r>
          </a:p>
          <a:p>
            <a:r>
              <a:rPr lang="en-AU" dirty="0"/>
              <a:t>T = 300K</a:t>
            </a:r>
          </a:p>
          <a:p>
            <a:r>
              <a:rPr lang="en-AU" dirty="0"/>
              <a:t>F12 = 0.06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567FA2A-2DE8-9729-FA51-99F454EC2362}"/>
              </a:ext>
            </a:extLst>
          </p:cNvPr>
          <p:cNvCxnSpPr>
            <a:stCxn id="13" idx="3"/>
          </p:cNvCxnSpPr>
          <p:nvPr/>
        </p:nvCxnSpPr>
        <p:spPr bwMode="auto">
          <a:xfrm>
            <a:off x="2125536" y="3636847"/>
            <a:ext cx="989623" cy="11374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25CB6CA-2005-50E7-FD21-0AFA8D607E8F}"/>
              </a:ext>
            </a:extLst>
          </p:cNvPr>
          <p:cNvSpPr txBox="1"/>
          <p:nvPr/>
        </p:nvSpPr>
        <p:spPr>
          <a:xfrm>
            <a:off x="4014060" y="5737012"/>
            <a:ext cx="14618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3 Cryostat Wall</a:t>
            </a:r>
          </a:p>
          <a:p>
            <a:r>
              <a:rPr lang="en-AU" dirty="0"/>
              <a:t>T = 300 K</a:t>
            </a:r>
          </a:p>
          <a:p>
            <a:r>
              <a:rPr lang="en-AU" dirty="0"/>
              <a:t>e = 0.05</a:t>
            </a:r>
          </a:p>
          <a:p>
            <a:r>
              <a:rPr lang="en-AU" dirty="0"/>
              <a:t>F32 = 0.94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15042E-077B-0788-C234-E806DF0AF6EF}"/>
              </a:ext>
            </a:extLst>
          </p:cNvPr>
          <p:cNvCxnSpPr>
            <a:stCxn id="16" idx="0"/>
          </p:cNvCxnSpPr>
          <p:nvPr/>
        </p:nvCxnSpPr>
        <p:spPr bwMode="auto">
          <a:xfrm flipV="1">
            <a:off x="4744965" y="5552268"/>
            <a:ext cx="67259" cy="1847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1543F71-64BB-5BC9-ACF8-0DD8236E7D54}"/>
              </a:ext>
            </a:extLst>
          </p:cNvPr>
          <p:cNvSpPr txBox="1"/>
          <p:nvPr/>
        </p:nvSpPr>
        <p:spPr>
          <a:xfrm>
            <a:off x="7996945" y="2008502"/>
            <a:ext cx="1356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2 Detector</a:t>
            </a:r>
          </a:p>
          <a:p>
            <a:r>
              <a:rPr lang="en-AU" dirty="0"/>
              <a:t>(CF @ 160 K)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5D97F93-EF2F-B593-A62D-B725A7748FFE}"/>
              </a:ext>
            </a:extLst>
          </p:cNvPr>
          <p:cNvCxnSpPr>
            <a:cxnSpLocks/>
            <a:stCxn id="19" idx="1"/>
          </p:cNvCxnSpPr>
          <p:nvPr/>
        </p:nvCxnSpPr>
        <p:spPr bwMode="auto">
          <a:xfrm flipH="1">
            <a:off x="7384942" y="2331668"/>
            <a:ext cx="612003" cy="160331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3FF881D-5946-45B8-3ACE-5E0ED42338FA}"/>
              </a:ext>
            </a:extLst>
          </p:cNvPr>
          <p:cNvSpPr txBox="1"/>
          <p:nvPr/>
        </p:nvSpPr>
        <p:spPr>
          <a:xfrm>
            <a:off x="9132806" y="3011648"/>
            <a:ext cx="13131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4 Cold Shield</a:t>
            </a:r>
          </a:p>
          <a:p>
            <a:r>
              <a:rPr lang="en-AU" dirty="0"/>
              <a:t>e = 1</a:t>
            </a:r>
          </a:p>
          <a:p>
            <a:r>
              <a:rPr lang="en-AU" dirty="0"/>
              <a:t>F = 1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66F1236-4551-7599-85BA-329A9AA41847}"/>
              </a:ext>
            </a:extLst>
          </p:cNvPr>
          <p:cNvCxnSpPr/>
          <p:nvPr/>
        </p:nvCxnSpPr>
        <p:spPr bwMode="auto">
          <a:xfrm flipH="1">
            <a:off x="8675176" y="3611812"/>
            <a:ext cx="433952" cy="2412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108188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7795D-856A-49CF-58FF-6129C7781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Enclosure 1</a:t>
            </a:r>
            <a:endParaRPr lang="en-A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0CCE68-F1CC-3481-00B4-D0C9DB9D5693}"/>
              </a:ext>
            </a:extLst>
          </p:cNvPr>
          <p:cNvSpPr/>
          <p:nvPr/>
        </p:nvSpPr>
        <p:spPr bwMode="auto">
          <a:xfrm>
            <a:off x="7020732" y="3339885"/>
            <a:ext cx="433953" cy="14568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F10060-E53E-66D0-0A52-7E186D3939A8}"/>
              </a:ext>
            </a:extLst>
          </p:cNvPr>
          <p:cNvSpPr/>
          <p:nvPr/>
        </p:nvSpPr>
        <p:spPr bwMode="auto">
          <a:xfrm>
            <a:off x="3029919" y="2849104"/>
            <a:ext cx="154971" cy="2420317"/>
          </a:xfrm>
          <a:prstGeom prst="rect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A1CF59-EEFC-5F11-E9C1-2D4019A2DC47}"/>
              </a:ext>
            </a:extLst>
          </p:cNvPr>
          <p:cNvCxnSpPr>
            <a:cxnSpLocks/>
          </p:cNvCxnSpPr>
          <p:nvPr/>
        </p:nvCxnSpPr>
        <p:spPr bwMode="auto">
          <a:xfrm>
            <a:off x="3115159" y="2584342"/>
            <a:ext cx="3905573" cy="0"/>
          </a:xfrm>
          <a:prstGeom prst="line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1CB609-926F-FA57-0A0E-24BF0154A51D}"/>
              </a:ext>
            </a:extLst>
          </p:cNvPr>
          <p:cNvCxnSpPr>
            <a:cxnSpLocks/>
          </p:cNvCxnSpPr>
          <p:nvPr/>
        </p:nvCxnSpPr>
        <p:spPr bwMode="auto">
          <a:xfrm>
            <a:off x="3115159" y="5532895"/>
            <a:ext cx="3905573" cy="0"/>
          </a:xfrm>
          <a:prstGeom prst="line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173945-C61E-027C-E342-94E717446AFF}"/>
              </a:ext>
            </a:extLst>
          </p:cNvPr>
          <p:cNvSpPr txBox="1"/>
          <p:nvPr/>
        </p:nvSpPr>
        <p:spPr>
          <a:xfrm>
            <a:off x="991892" y="2898183"/>
            <a:ext cx="1133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1 Window</a:t>
            </a:r>
          </a:p>
          <a:p>
            <a:r>
              <a:rPr lang="en-AU" dirty="0"/>
              <a:t>Black Body</a:t>
            </a:r>
          </a:p>
          <a:p>
            <a:r>
              <a:rPr lang="en-AU" dirty="0"/>
              <a:t>e = 1</a:t>
            </a:r>
          </a:p>
          <a:p>
            <a:r>
              <a:rPr lang="en-AU" dirty="0"/>
              <a:t>T = 300K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6B0A75-65A8-73B8-CF00-2F5EFE6918C3}"/>
              </a:ext>
            </a:extLst>
          </p:cNvPr>
          <p:cNvCxnSpPr>
            <a:stCxn id="9" idx="3"/>
          </p:cNvCxnSpPr>
          <p:nvPr/>
        </p:nvCxnSpPr>
        <p:spPr bwMode="auto">
          <a:xfrm>
            <a:off x="2125536" y="3498348"/>
            <a:ext cx="989623" cy="2522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DE32A70-A7B2-30EC-3E68-D65A4574232A}"/>
              </a:ext>
            </a:extLst>
          </p:cNvPr>
          <p:cNvSpPr txBox="1"/>
          <p:nvPr/>
        </p:nvSpPr>
        <p:spPr>
          <a:xfrm>
            <a:off x="4014060" y="5737012"/>
            <a:ext cx="14618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3 Cryostat Wall</a:t>
            </a:r>
          </a:p>
          <a:p>
            <a:r>
              <a:rPr lang="en-AU" dirty="0"/>
              <a:t>T = 300 K</a:t>
            </a:r>
          </a:p>
          <a:p>
            <a:r>
              <a:rPr lang="en-AU" dirty="0"/>
              <a:t>e = 0.05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E9C66D0-B710-915E-A872-63B10AE4000B}"/>
              </a:ext>
            </a:extLst>
          </p:cNvPr>
          <p:cNvCxnSpPr>
            <a:stCxn id="11" idx="0"/>
          </p:cNvCxnSpPr>
          <p:nvPr/>
        </p:nvCxnSpPr>
        <p:spPr bwMode="auto">
          <a:xfrm flipV="1">
            <a:off x="4744965" y="5552268"/>
            <a:ext cx="67259" cy="1847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B690C75-0A9B-054F-FE1B-599D03328525}"/>
              </a:ext>
            </a:extLst>
          </p:cNvPr>
          <p:cNvCxnSpPr/>
          <p:nvPr/>
        </p:nvCxnSpPr>
        <p:spPr bwMode="auto">
          <a:xfrm flipV="1">
            <a:off x="7020732" y="4796725"/>
            <a:ext cx="0" cy="542441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8AE5ED-0640-05B0-CFCE-6BED295DFC89}"/>
              </a:ext>
            </a:extLst>
          </p:cNvPr>
          <p:cNvCxnSpPr/>
          <p:nvPr/>
        </p:nvCxnSpPr>
        <p:spPr bwMode="auto">
          <a:xfrm flipV="1">
            <a:off x="7020732" y="2797444"/>
            <a:ext cx="0" cy="542441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3AD7BC2-377E-52DD-C098-87F3B9FC505E}"/>
              </a:ext>
            </a:extLst>
          </p:cNvPr>
          <p:cNvCxnSpPr/>
          <p:nvPr/>
        </p:nvCxnSpPr>
        <p:spPr bwMode="auto">
          <a:xfrm flipV="1">
            <a:off x="7020732" y="3339885"/>
            <a:ext cx="0" cy="145684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39DF6EC-95BC-0D36-6654-49F5985FC68F}"/>
              </a:ext>
            </a:extLst>
          </p:cNvPr>
          <p:cNvSpPr txBox="1"/>
          <p:nvPr/>
        </p:nvSpPr>
        <p:spPr>
          <a:xfrm>
            <a:off x="7996945" y="2008502"/>
            <a:ext cx="1356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2 Detector</a:t>
            </a:r>
          </a:p>
          <a:p>
            <a:r>
              <a:rPr lang="en-AU" dirty="0"/>
              <a:t>(CF @ 160 K)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582AAA-5875-49E9-E803-B32CDD85FDCD}"/>
              </a:ext>
            </a:extLst>
          </p:cNvPr>
          <p:cNvCxnSpPr>
            <a:stCxn id="16" idx="1"/>
          </p:cNvCxnSpPr>
          <p:nvPr/>
        </p:nvCxnSpPr>
        <p:spPr bwMode="auto">
          <a:xfrm flipH="1">
            <a:off x="7020732" y="2331668"/>
            <a:ext cx="976213" cy="141892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84EA349-B2BF-8768-11AB-9826479796B3}"/>
              </a:ext>
            </a:extLst>
          </p:cNvPr>
          <p:cNvSpPr txBox="1"/>
          <p:nvPr/>
        </p:nvSpPr>
        <p:spPr>
          <a:xfrm>
            <a:off x="8268165" y="3596535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4 Shield Face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9C91E33-AD1D-AA46-7445-323DA3122302}"/>
              </a:ext>
            </a:extLst>
          </p:cNvPr>
          <p:cNvCxnSpPr>
            <a:stCxn id="19" idx="1"/>
          </p:cNvCxnSpPr>
          <p:nvPr/>
        </p:nvCxnSpPr>
        <p:spPr bwMode="auto">
          <a:xfrm flipH="1">
            <a:off x="7020732" y="3781201"/>
            <a:ext cx="1247433" cy="131774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4F75C3D-E8D9-0347-8A3A-8916634BBB14}"/>
              </a:ext>
            </a:extLst>
          </p:cNvPr>
          <p:cNvSpPr txBox="1"/>
          <p:nvPr/>
        </p:nvSpPr>
        <p:spPr>
          <a:xfrm>
            <a:off x="1487837" y="1495586"/>
            <a:ext cx="3347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view factors from 2 and 4 sum to 1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63E46FB-5633-9CA9-9862-8A5032FCD6D7}"/>
                  </a:ext>
                </a:extLst>
              </p:cNvPr>
              <p:cNvSpPr txBox="1"/>
              <p:nvPr/>
            </p:nvSpPr>
            <p:spPr>
              <a:xfrm>
                <a:off x="7644448" y="5948311"/>
                <a:ext cx="317471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4→3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2→3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63E46FB-5633-9CA9-9862-8A5032FCD6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4448" y="5948311"/>
                <a:ext cx="3174715" cy="276999"/>
              </a:xfrm>
              <a:prstGeom prst="rect">
                <a:avLst/>
              </a:prstGeom>
              <a:blipFill>
                <a:blip r:embed="rId2"/>
                <a:stretch>
                  <a:fillRect l="-1152" r="-1344" b="-200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D36F8F1-B72B-8E5D-97FF-4A9815382CE1}"/>
              </a:ext>
            </a:extLst>
          </p:cNvPr>
          <p:cNvCxnSpPr>
            <a:endCxn id="6" idx="0"/>
          </p:cNvCxnSpPr>
          <p:nvPr/>
        </p:nvCxnSpPr>
        <p:spPr bwMode="auto">
          <a:xfrm flipH="1">
            <a:off x="3107405" y="2584342"/>
            <a:ext cx="7754" cy="264762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6925E1-DDE9-A9FD-AD15-E110AF2C6318}"/>
              </a:ext>
            </a:extLst>
          </p:cNvPr>
          <p:cNvCxnSpPr>
            <a:endCxn id="6" idx="2"/>
          </p:cNvCxnSpPr>
          <p:nvPr/>
        </p:nvCxnSpPr>
        <p:spPr bwMode="auto">
          <a:xfrm flipV="1">
            <a:off x="3107404" y="5269421"/>
            <a:ext cx="1" cy="263474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263770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BA0BC943-1767-9306-B901-93602B3E65FE}"/>
              </a:ext>
            </a:extLst>
          </p:cNvPr>
          <p:cNvSpPr/>
          <p:nvPr/>
        </p:nvSpPr>
        <p:spPr bwMode="auto">
          <a:xfrm>
            <a:off x="7020732" y="2200759"/>
            <a:ext cx="2789695" cy="354136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" pitchFamily="-65" charset="0"/>
              </a:rPr>
              <a:t>Enclosure 2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5663915-7DCE-EA91-F8AD-6316A1C6342D}"/>
              </a:ext>
            </a:extLst>
          </p:cNvPr>
          <p:cNvSpPr/>
          <p:nvPr/>
        </p:nvSpPr>
        <p:spPr bwMode="auto">
          <a:xfrm>
            <a:off x="7020732" y="2806506"/>
            <a:ext cx="1890791" cy="252359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" pitchFamily="-65" charset="0"/>
              </a:rPr>
              <a:t>Enclosure 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E7795D-856A-49CF-58FF-6129C7781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Enclosure 2 and 3</a:t>
            </a:r>
            <a:endParaRPr lang="en-A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F75C3D-E8D9-0347-8A3A-8916634BBB14}"/>
              </a:ext>
            </a:extLst>
          </p:cNvPr>
          <p:cNvSpPr txBox="1"/>
          <p:nvPr/>
        </p:nvSpPr>
        <p:spPr>
          <a:xfrm>
            <a:off x="1487837" y="1495586"/>
            <a:ext cx="763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  <a:r>
              <a:rPr lang="en-US" baseline="-25000" dirty="0"/>
              <a:t>56</a:t>
            </a:r>
            <a:r>
              <a:rPr lang="en-US" dirty="0"/>
              <a:t> = 1</a:t>
            </a:r>
          </a:p>
          <a:p>
            <a:r>
              <a:rPr lang="en-US" dirty="0"/>
              <a:t>F</a:t>
            </a:r>
            <a:r>
              <a:rPr lang="en-US" baseline="-25000" dirty="0"/>
              <a:t>75</a:t>
            </a:r>
            <a:r>
              <a:rPr lang="en-US" dirty="0"/>
              <a:t> = 1</a:t>
            </a:r>
            <a:endParaRPr lang="en-AU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1C48080-828C-E267-E4F9-1CDC05D9C3F9}"/>
              </a:ext>
            </a:extLst>
          </p:cNvPr>
          <p:cNvCxnSpPr/>
          <p:nvPr/>
        </p:nvCxnSpPr>
        <p:spPr bwMode="auto">
          <a:xfrm>
            <a:off x="7020732" y="2200759"/>
            <a:ext cx="2789695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AF8574B-B89F-2424-121A-F58A6643078A}"/>
              </a:ext>
            </a:extLst>
          </p:cNvPr>
          <p:cNvCxnSpPr/>
          <p:nvPr/>
        </p:nvCxnSpPr>
        <p:spPr bwMode="auto">
          <a:xfrm>
            <a:off x="9810427" y="2200759"/>
            <a:ext cx="0" cy="3541363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F49B34-7E85-37F8-E787-6678A03FF6E0}"/>
              </a:ext>
            </a:extLst>
          </p:cNvPr>
          <p:cNvCxnSpPr/>
          <p:nvPr/>
        </p:nvCxnSpPr>
        <p:spPr bwMode="auto">
          <a:xfrm flipH="1">
            <a:off x="7020732" y="5742122"/>
            <a:ext cx="2789695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4356D96-9F4A-BC34-25A3-57119C6D7541}"/>
              </a:ext>
            </a:extLst>
          </p:cNvPr>
          <p:cNvSpPr/>
          <p:nvPr/>
        </p:nvSpPr>
        <p:spPr bwMode="auto">
          <a:xfrm>
            <a:off x="7020732" y="3339885"/>
            <a:ext cx="433953" cy="14568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E96C0A1-6F39-F084-5BF4-766ECDAAD86C}"/>
              </a:ext>
            </a:extLst>
          </p:cNvPr>
          <p:cNvCxnSpPr/>
          <p:nvPr/>
        </p:nvCxnSpPr>
        <p:spPr bwMode="auto">
          <a:xfrm flipV="1">
            <a:off x="7020732" y="4796725"/>
            <a:ext cx="0" cy="542441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7BE0319-B84C-A0CE-CDA1-796DADDBDDA9}"/>
              </a:ext>
            </a:extLst>
          </p:cNvPr>
          <p:cNvCxnSpPr/>
          <p:nvPr/>
        </p:nvCxnSpPr>
        <p:spPr bwMode="auto">
          <a:xfrm flipV="1">
            <a:off x="7020732" y="2797444"/>
            <a:ext cx="0" cy="542441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10CC6B7-EDFC-AB20-267F-B445C585E0B2}"/>
              </a:ext>
            </a:extLst>
          </p:cNvPr>
          <p:cNvCxnSpPr/>
          <p:nvPr/>
        </p:nvCxnSpPr>
        <p:spPr bwMode="auto">
          <a:xfrm flipV="1">
            <a:off x="7020732" y="3339885"/>
            <a:ext cx="0" cy="145684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9201905-0362-6AAB-1DE9-88ED7654B34D}"/>
              </a:ext>
            </a:extLst>
          </p:cNvPr>
          <p:cNvCxnSpPr/>
          <p:nvPr/>
        </p:nvCxnSpPr>
        <p:spPr bwMode="auto">
          <a:xfrm>
            <a:off x="7020732" y="2797444"/>
            <a:ext cx="1890793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1F1BEDF-4EA2-E676-505B-3C995FD77EE4}"/>
              </a:ext>
            </a:extLst>
          </p:cNvPr>
          <p:cNvCxnSpPr/>
          <p:nvPr/>
        </p:nvCxnSpPr>
        <p:spPr bwMode="auto">
          <a:xfrm>
            <a:off x="8911525" y="2797444"/>
            <a:ext cx="0" cy="2541722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3DA699F-5312-C4D8-B18B-39A0D753DE9B}"/>
              </a:ext>
            </a:extLst>
          </p:cNvPr>
          <p:cNvCxnSpPr/>
          <p:nvPr/>
        </p:nvCxnSpPr>
        <p:spPr bwMode="auto">
          <a:xfrm flipH="1">
            <a:off x="7020732" y="5339166"/>
            <a:ext cx="1890793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E0B8C1D8-A62A-456B-F0E1-E1C95DE4CBA0}"/>
              </a:ext>
            </a:extLst>
          </p:cNvPr>
          <p:cNvSpPr txBox="1"/>
          <p:nvPr/>
        </p:nvSpPr>
        <p:spPr>
          <a:xfrm>
            <a:off x="5486400" y="3742841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2 Detector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E403643-3FC2-F741-7177-7B367586B0D2}"/>
              </a:ext>
            </a:extLst>
          </p:cNvPr>
          <p:cNvSpPr txBox="1"/>
          <p:nvPr/>
        </p:nvSpPr>
        <p:spPr>
          <a:xfrm>
            <a:off x="4742576" y="4788975"/>
            <a:ext cx="2040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4 Detector shield front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236B557-C892-E6BC-9438-BFDE27D99270}"/>
              </a:ext>
            </a:extLst>
          </p:cNvPr>
          <p:cNvCxnSpPr>
            <a:stCxn id="39" idx="3"/>
            <a:endCxn id="28" idx="1"/>
          </p:cNvCxnSpPr>
          <p:nvPr/>
        </p:nvCxnSpPr>
        <p:spPr bwMode="auto">
          <a:xfrm>
            <a:off x="6546306" y="3927507"/>
            <a:ext cx="474426" cy="14079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30AAD2D-C100-5CF8-2236-516A365476EE}"/>
              </a:ext>
            </a:extLst>
          </p:cNvPr>
          <p:cNvCxnSpPr>
            <a:stCxn id="40" idx="3"/>
          </p:cNvCxnSpPr>
          <p:nvPr/>
        </p:nvCxnSpPr>
        <p:spPr bwMode="auto">
          <a:xfrm>
            <a:off x="6783519" y="4973641"/>
            <a:ext cx="237213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0D66A3E1-4914-DC86-0206-5FAE967344E3}"/>
              </a:ext>
            </a:extLst>
          </p:cNvPr>
          <p:cNvSpPr txBox="1"/>
          <p:nvPr/>
        </p:nvSpPr>
        <p:spPr>
          <a:xfrm>
            <a:off x="7966128" y="1600268"/>
            <a:ext cx="210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5 Detector Shield Rear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480DD1F-37FB-5825-28D9-CA23369E91DA}"/>
              </a:ext>
            </a:extLst>
          </p:cNvPr>
          <p:cNvCxnSpPr>
            <a:stCxn id="46" idx="2"/>
          </p:cNvCxnSpPr>
          <p:nvPr/>
        </p:nvCxnSpPr>
        <p:spPr bwMode="auto">
          <a:xfrm flipH="1">
            <a:off x="8415579" y="1969600"/>
            <a:ext cx="602280" cy="8278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B48EC0CF-E192-31BD-95E5-20AE2D434483}"/>
              </a:ext>
            </a:extLst>
          </p:cNvPr>
          <p:cNvSpPr txBox="1"/>
          <p:nvPr/>
        </p:nvSpPr>
        <p:spPr>
          <a:xfrm>
            <a:off x="7505906" y="6154140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6 Cryostat Rear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BC319DD-4FA5-A06E-880C-FC9BFD7C544F}"/>
              </a:ext>
            </a:extLst>
          </p:cNvPr>
          <p:cNvCxnSpPr>
            <a:stCxn id="49" idx="0"/>
          </p:cNvCxnSpPr>
          <p:nvPr/>
        </p:nvCxnSpPr>
        <p:spPr bwMode="auto">
          <a:xfrm flipV="1">
            <a:off x="8261882" y="5742122"/>
            <a:ext cx="215691" cy="41201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DE4CCD3-D7E8-AC7B-81EA-CAFC173CEB9A}"/>
              </a:ext>
            </a:extLst>
          </p:cNvPr>
          <p:cNvCxnSpPr/>
          <p:nvPr/>
        </p:nvCxnSpPr>
        <p:spPr bwMode="auto">
          <a:xfrm>
            <a:off x="7020732" y="3339885"/>
            <a:ext cx="433953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8B06DF0-D7F0-8733-A6B7-DCB96A3109AE}"/>
              </a:ext>
            </a:extLst>
          </p:cNvPr>
          <p:cNvCxnSpPr/>
          <p:nvPr/>
        </p:nvCxnSpPr>
        <p:spPr bwMode="auto">
          <a:xfrm>
            <a:off x="7020732" y="4781227"/>
            <a:ext cx="433953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C9AF901-BB32-88AE-03F2-8FBBD78CC28F}"/>
              </a:ext>
            </a:extLst>
          </p:cNvPr>
          <p:cNvCxnSpPr>
            <a:cxnSpLocks/>
          </p:cNvCxnSpPr>
          <p:nvPr/>
        </p:nvCxnSpPr>
        <p:spPr bwMode="auto">
          <a:xfrm flipV="1">
            <a:off x="7454685" y="3339885"/>
            <a:ext cx="0" cy="145684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2CD97202-468E-72F8-3A32-C3B7C9DA4CE2}"/>
              </a:ext>
            </a:extLst>
          </p:cNvPr>
          <p:cNvSpPr txBox="1"/>
          <p:nvPr/>
        </p:nvSpPr>
        <p:spPr>
          <a:xfrm>
            <a:off x="4983755" y="2437174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7 Detector Rear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4D86A8A-BBF2-2427-3C30-FECBCFF70581}"/>
              </a:ext>
            </a:extLst>
          </p:cNvPr>
          <p:cNvCxnSpPr>
            <a:stCxn id="58" idx="3"/>
            <a:endCxn id="28" idx="0"/>
          </p:cNvCxnSpPr>
          <p:nvPr/>
        </p:nvCxnSpPr>
        <p:spPr bwMode="auto">
          <a:xfrm>
            <a:off x="6506929" y="2621840"/>
            <a:ext cx="730780" cy="71804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823045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9867-4AA2-5975-34B7-9ED46E693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Analytical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6C797-C659-1D97-B024-4F68A4187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View factors in enclosure 1 sum to 1</a:t>
            </a:r>
          </a:p>
          <a:p>
            <a:r>
              <a:rPr lang="en-AU" dirty="0"/>
              <a:t>Detector modelled as disk concentric with cryostat</a:t>
            </a:r>
          </a:p>
          <a:p>
            <a:pPr lvl="1"/>
            <a:r>
              <a:rPr lang="en-AU" dirty="0"/>
              <a:t>Circular detector with area equal to square detector (D = 117mm)</a:t>
            </a:r>
          </a:p>
          <a:p>
            <a:r>
              <a:rPr lang="en-AU" dirty="0"/>
              <a:t>Shield and detector assumed perfectly coplanar (F</a:t>
            </a:r>
            <a:r>
              <a:rPr lang="en-AU" baseline="-25000" dirty="0"/>
              <a:t>24</a:t>
            </a:r>
            <a:r>
              <a:rPr lang="en-AU" dirty="0"/>
              <a:t> = 0)</a:t>
            </a:r>
          </a:p>
          <a:p>
            <a:r>
              <a:rPr lang="en-AU" dirty="0"/>
              <a:t>Shield perfectly floating (heat in = heat out)</a:t>
            </a:r>
          </a:p>
        </p:txBody>
      </p:sp>
    </p:spTree>
    <p:extLst>
      <p:ext uri="{BB962C8B-B14F-4D97-AF65-F5344CB8AC3E}">
        <p14:creationId xmlns:p14="http://schemas.microsoft.com/office/powerpoint/2010/main" val="1040667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2EDE3-85EB-E247-0AE1-09FD5769A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Analytical Model - Results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E80CF3E-CFCD-34D9-1E6E-E0C4013AF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425457"/>
              </p:ext>
            </p:extLst>
          </p:nvPr>
        </p:nvGraphicFramePr>
        <p:xfrm>
          <a:off x="1552606" y="2282136"/>
          <a:ext cx="8127999" cy="13817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1953904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1383070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4508388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Heat flux to detector 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Q2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3.87 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759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Shield temp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T4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256 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4150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Heat flux to shield (from encl 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Q4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0.32 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0806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0761422"/>
      </p:ext>
    </p:extLst>
  </p:cSld>
  <p:clrMapOvr>
    <a:masterClrMapping/>
  </p:clrMapOvr>
</p:sld>
</file>

<file path=ppt/theme/theme1.xml><?xml version="1.0" encoding="utf-8"?>
<a:theme xmlns:a="http://schemas.openxmlformats.org/drawingml/2006/main" name="AAOtalk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65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FS_AAO_Presentation-Template.pptx  -  Read-Only" id="{A1147FE9-48CF-45E9-8B03-23E93B421907}" vid="{8ACBD58A-5A97-4037-A483-B017423EA5D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MFS_AAO_Presentation-Template</Template>
  <TotalTime>8022</TotalTime>
  <Words>1024</Words>
  <Application>Microsoft Office PowerPoint</Application>
  <PresentationFormat>Widescreen</PresentationFormat>
  <Paragraphs>248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 Narrow</vt:lpstr>
      <vt:lpstr>Arial Narrow Bold</vt:lpstr>
      <vt:lpstr>Calibri</vt:lpstr>
      <vt:lpstr>Cambria Math</vt:lpstr>
      <vt:lpstr>Times</vt:lpstr>
      <vt:lpstr>Times New Roman</vt:lpstr>
      <vt:lpstr>AAOtalk</vt:lpstr>
      <vt:lpstr>DOT HRS – Detector Mount</vt:lpstr>
      <vt:lpstr>Scope of this analysis</vt:lpstr>
      <vt:lpstr>Mount Overview</vt:lpstr>
      <vt:lpstr>Passive Shield</vt:lpstr>
      <vt:lpstr>Heat loads</vt:lpstr>
      <vt:lpstr>Enclosure 1</vt:lpstr>
      <vt:lpstr>Enclosure 2 and 3</vt:lpstr>
      <vt:lpstr>Analytical Model</vt:lpstr>
      <vt:lpstr>Analytical Model - Results</vt:lpstr>
      <vt:lpstr>ANSYS Model - setup</vt:lpstr>
      <vt:lpstr>Boundary Conditions</vt:lpstr>
      <vt:lpstr>Mesh</vt:lpstr>
      <vt:lpstr>Surface-Surface Radiation</vt:lpstr>
      <vt:lpstr>Loads on detector</vt:lpstr>
      <vt:lpstr>Heat fluxes</vt:lpstr>
      <vt:lpstr>Detector temps</vt:lpstr>
      <vt:lpstr>Mechanical movement</vt:lpstr>
      <vt:lpstr>Radial Movement</vt:lpstr>
      <vt:lpstr>Axial movement</vt:lpstr>
      <vt:lpstr>Deviation from flatness</vt:lpstr>
      <vt:lpstr>Case 2: Remove ribs</vt:lpstr>
      <vt:lpstr>Temps with ribs removed</vt:lpstr>
      <vt:lpstr>Displacement without ribs</vt:lpstr>
      <vt:lpstr>Comparison of flatness change</vt:lpstr>
      <vt:lpstr>Flatness with ideal flexure mount</vt:lpstr>
      <vt:lpstr>Flatness with ideal flexure mounts</vt:lpstr>
      <vt:lpstr>Better active shielding</vt:lpstr>
      <vt:lpstr>Better shielding effect on flatness</vt:lpstr>
      <vt:lpstr>Summary</vt:lpstr>
      <vt:lpstr>Conclusions</vt:lpstr>
      <vt:lpstr>Sensitivity to parameter changes</vt:lpstr>
      <vt:lpstr>Parameters to be changed</vt:lpstr>
      <vt:lpstr>Uncorrectable XY movement</vt:lpstr>
      <vt:lpstr>Uncorrectable XY movement</vt:lpstr>
      <vt:lpstr>Equibrium values</vt:lpstr>
      <vt:lpstr>Sensitivity Values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DOT HRS – Detector Mount</dc:title>
  <dc:creator>David Adams</dc:creator>
  <cp:lastModifiedBy>Harman, Joel (STFC,ROE,UKATC)</cp:lastModifiedBy>
  <cp:revision>92</cp:revision>
  <dcterms:created xsi:type="dcterms:W3CDTF">2022-05-06T02:15:04Z</dcterms:created>
  <dcterms:modified xsi:type="dcterms:W3CDTF">2024-07-10T13:53:33Z</dcterms:modified>
</cp:coreProperties>
</file>

<file path=docProps/thumbnail.jpeg>
</file>